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8" r:id="rId3"/>
    <p:sldId id="257" r:id="rId4"/>
    <p:sldId id="259" r:id="rId5"/>
    <p:sldId id="260" r:id="rId6"/>
    <p:sldId id="261" r:id="rId7"/>
    <p:sldId id="269" r:id="rId8"/>
    <p:sldId id="268" r:id="rId9"/>
    <p:sldId id="276" r:id="rId10"/>
    <p:sldId id="262" r:id="rId11"/>
    <p:sldId id="270" r:id="rId12"/>
    <p:sldId id="263" r:id="rId13"/>
    <p:sldId id="271" r:id="rId14"/>
    <p:sldId id="264" r:id="rId15"/>
    <p:sldId id="272" r:id="rId16"/>
    <p:sldId id="277" r:id="rId17"/>
    <p:sldId id="265" r:id="rId18"/>
    <p:sldId id="266" r:id="rId19"/>
    <p:sldId id="278" r:id="rId20"/>
    <p:sldId id="267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8" autoAdjust="0"/>
    <p:restoredTop sz="94660"/>
  </p:normalViewPr>
  <p:slideViewPr>
    <p:cSldViewPr>
      <p:cViewPr>
        <p:scale>
          <a:sx n="53" d="100"/>
          <a:sy n="53" d="100"/>
        </p:scale>
        <p:origin x="-2299" y="-7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ogterp, H." userId="de31b79e-c7de-4a9c-a36a-85055985d18b" providerId="ADAL" clId="{6677B00E-51B0-4EBE-A257-94DF9492004A}"/>
    <pc:docChg chg="custSel modSld">
      <pc:chgData name="Hoogterp, H." userId="de31b79e-c7de-4a9c-a36a-85055985d18b" providerId="ADAL" clId="{6677B00E-51B0-4EBE-A257-94DF9492004A}" dt="2017-09-26T17:47:22.080" v="5" actId="27636"/>
      <pc:docMkLst>
        <pc:docMk/>
      </pc:docMkLst>
      <pc:sldChg chg="modSp">
        <pc:chgData name="Hoogterp, H." userId="de31b79e-c7de-4a9c-a36a-85055985d18b" providerId="ADAL" clId="{6677B00E-51B0-4EBE-A257-94DF9492004A}" dt="2017-09-26T17:47:22.080" v="5" actId="27636"/>
        <pc:sldMkLst>
          <pc:docMk/>
          <pc:sldMk cId="4108369099" sldId="261"/>
        </pc:sldMkLst>
        <pc:spChg chg="mod">
          <ac:chgData name="Hoogterp, H." userId="de31b79e-c7de-4a9c-a36a-85055985d18b" providerId="ADAL" clId="{6677B00E-51B0-4EBE-A257-94DF9492004A}" dt="2017-09-26T17:47:22.080" v="5" actId="27636"/>
          <ac:spMkLst>
            <pc:docMk/>
            <pc:sldMk cId="4108369099" sldId="26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42DEA-094E-4FAC-A97E-0FBD645D4A95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1B9EC-1345-41CA-AE3A-A86AF9E92B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083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1B9EC-1345-41CA-AE3A-A86AF9E92BE3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0804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77BC8BC-33AB-4412-8987-A1FB8A76595E}" type="datetimeFigureOut">
              <a:rPr lang="nl-NL" smtClean="0"/>
              <a:t>16-11-2017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4AEB0F-A0BD-4834-9B3C-D9540BDBA705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Redekundig ontleden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Grammatica zinsdelen</a:t>
            </a:r>
          </a:p>
        </p:txBody>
      </p:sp>
    </p:spTree>
    <p:extLst>
      <p:ext uri="{BB962C8B-B14F-4D97-AF65-F5344CB8AC3E}">
        <p14:creationId xmlns:p14="http://schemas.microsoft.com/office/powerpoint/2010/main" val="213339285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Onderwerp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9144000" cy="4572000"/>
          </a:xfrm>
        </p:spPr>
        <p:txBody>
          <a:bodyPr>
            <a:normAutofit/>
          </a:bodyPr>
          <a:lstStyle/>
          <a:p>
            <a:r>
              <a:rPr lang="nl-NL" dirty="0"/>
              <a:t>Hoe vind je het onderwerp?</a:t>
            </a:r>
          </a:p>
          <a:p>
            <a:endParaRPr lang="nl-NL" dirty="0"/>
          </a:p>
          <a:p>
            <a:r>
              <a:rPr lang="nl-NL" b="1" dirty="0"/>
              <a:t>Wie (of wat) + PV ?</a:t>
            </a:r>
          </a:p>
          <a:p>
            <a:r>
              <a:rPr lang="nl-NL" i="1" dirty="0"/>
              <a:t>Die grote vrouw danst de hele avond. </a:t>
            </a:r>
            <a:br>
              <a:rPr lang="nl-NL" i="1" dirty="0"/>
            </a:br>
            <a:r>
              <a:rPr lang="nl-NL" i="1" dirty="0">
                <a:sym typeface="Wingdings" pitchFamily="2" charset="2"/>
              </a:rPr>
              <a:t> Wie danst? 	 Die grote vrouw.</a:t>
            </a:r>
          </a:p>
          <a:p>
            <a:endParaRPr lang="nl-NL" i="1" dirty="0">
              <a:sym typeface="Wingdings" pitchFamily="2" charset="2"/>
            </a:endParaRPr>
          </a:p>
          <a:p>
            <a:r>
              <a:rPr lang="nl-NL" i="1" dirty="0">
                <a:sym typeface="Wingdings" pitchFamily="2" charset="2"/>
              </a:rPr>
              <a:t>Dat kleine meisje en die grote jongen lopen iedere ochtend samen naar school.</a:t>
            </a:r>
          </a:p>
          <a:p>
            <a:pPr marL="0" indent="0">
              <a:buNone/>
            </a:pPr>
            <a:r>
              <a:rPr lang="nl-NL" i="1" dirty="0">
                <a:sym typeface="Wingdings" pitchFamily="2" charset="2"/>
              </a:rPr>
              <a:t>    Wie lopen?	 Dat kleine meisje en die grote jongen 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03938630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met het onderwerp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b="1" dirty="0"/>
              <a:t>Noteer de persoonsvorm en het onderwerp:</a:t>
            </a:r>
          </a:p>
          <a:p>
            <a:r>
              <a:rPr lang="nl-NL" sz="2400" dirty="0"/>
              <a:t>1. Mijn aardige tante kletste uren met mijn moeder.</a:t>
            </a:r>
          </a:p>
          <a:p>
            <a:r>
              <a:rPr lang="nl-NL" sz="2400" dirty="0"/>
              <a:t>2. Waarom kijkt die grote man altijd uit het raam?</a:t>
            </a:r>
          </a:p>
          <a:p>
            <a:r>
              <a:rPr lang="nl-NL" sz="2400" dirty="0"/>
              <a:t>3. De boeken die ik al gelezen heb liggen in die grote kast.</a:t>
            </a:r>
          </a:p>
          <a:p>
            <a:r>
              <a:rPr lang="nl-NL" sz="2400" dirty="0"/>
              <a:t>4. De ezels in de wei balkten iedere avond rond zes uur</a:t>
            </a:r>
            <a:r>
              <a:rPr lang="nl-NL" sz="2400" dirty="0" smtClean="0"/>
              <a:t>.</a:t>
            </a:r>
          </a:p>
          <a:p>
            <a:endParaRPr lang="nl-NL" sz="2400" dirty="0"/>
          </a:p>
          <a:p>
            <a:endParaRPr lang="nl-NL" sz="2400" dirty="0" smtClean="0"/>
          </a:p>
          <a:p>
            <a:r>
              <a:rPr lang="nl-NL" sz="2400" i="1" dirty="0" smtClean="0"/>
              <a:t>*Eerst in zinsdelen verdelen, dan pas benoemen!</a:t>
            </a:r>
            <a:endParaRPr lang="nl-NL" sz="2400" i="1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027309839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Werkwoordelijk gezegde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572000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Werkwoordelijk gezegde en naamwoordelijk gezegde.</a:t>
            </a:r>
            <a:br>
              <a:rPr lang="nl-NL" dirty="0"/>
            </a:br>
            <a:r>
              <a:rPr lang="nl-NL" sz="2100" b="1" i="1" dirty="0"/>
              <a:t>Wat </a:t>
            </a:r>
            <a:r>
              <a:rPr lang="nl-NL" sz="2100" b="1" i="1" u="sng" dirty="0"/>
              <a:t>doet</a:t>
            </a:r>
            <a:r>
              <a:rPr lang="nl-NL" sz="2100" b="1" i="1" dirty="0"/>
              <a:t> het onderwerp		Wat </a:t>
            </a:r>
            <a:r>
              <a:rPr lang="nl-NL" sz="2100" b="1" i="1" u="sng" dirty="0"/>
              <a:t>is</a:t>
            </a:r>
            <a:r>
              <a:rPr lang="nl-NL" sz="2100" b="1" i="1" dirty="0"/>
              <a:t> het onderwerp</a:t>
            </a:r>
            <a:endParaRPr lang="nl-NL" sz="2100" dirty="0"/>
          </a:p>
          <a:p>
            <a:endParaRPr lang="nl-NL" dirty="0"/>
          </a:p>
          <a:p>
            <a:r>
              <a:rPr lang="nl-NL" dirty="0"/>
              <a:t>Werkwoordelijk gezegde </a:t>
            </a:r>
            <a:r>
              <a:rPr lang="nl-NL" dirty="0">
                <a:sym typeface="Wingdings" pitchFamily="2" charset="2"/>
              </a:rPr>
              <a:t> alle werkwoorden in de zin</a:t>
            </a:r>
          </a:p>
          <a:p>
            <a:endParaRPr lang="nl-NL" dirty="0"/>
          </a:p>
          <a:p>
            <a:r>
              <a:rPr lang="nl-NL" dirty="0"/>
              <a:t>Als er voor een werkwoord </a:t>
            </a:r>
            <a:r>
              <a:rPr lang="nl-NL" b="1" dirty="0"/>
              <a:t>’te’</a:t>
            </a:r>
            <a:r>
              <a:rPr lang="nl-NL" dirty="0"/>
              <a:t> of </a:t>
            </a:r>
            <a:r>
              <a:rPr lang="nl-NL" b="1" dirty="0"/>
              <a:t>’aan het’</a:t>
            </a:r>
            <a:r>
              <a:rPr lang="nl-NL" dirty="0"/>
              <a:t> staat, </a:t>
            </a:r>
            <a:br>
              <a:rPr lang="nl-NL" dirty="0"/>
            </a:br>
            <a:r>
              <a:rPr lang="nl-NL" dirty="0"/>
              <a:t>hoort dat bij het gezegde.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i="1" dirty="0"/>
              <a:t>Het meisje is al dagen aan het tekenen. </a:t>
            </a:r>
            <a:br>
              <a:rPr lang="nl-NL" i="1" dirty="0"/>
            </a:br>
            <a:r>
              <a:rPr lang="nl-NL" i="1" dirty="0"/>
              <a:t>	</a:t>
            </a:r>
            <a:r>
              <a:rPr lang="nl-NL" i="1" dirty="0">
                <a:sym typeface="Wingdings" pitchFamily="2" charset="2"/>
              </a:rPr>
              <a:t> is aan het tekenen</a:t>
            </a:r>
            <a:endParaRPr lang="nl-NL" i="1" dirty="0"/>
          </a:p>
          <a:p>
            <a:endParaRPr lang="nl-NL" dirty="0"/>
          </a:p>
          <a:p>
            <a:r>
              <a:rPr lang="nl-NL" dirty="0"/>
              <a:t>Noteer ook het ‘stukje’ dat bij het werkwoord hoort.</a:t>
            </a:r>
          </a:p>
          <a:p>
            <a:pPr marL="0" indent="0">
              <a:buNone/>
            </a:pPr>
            <a:r>
              <a:rPr lang="nl-NL" i="1" dirty="0"/>
              <a:t>Wij leven allen mee met de familie. </a:t>
            </a:r>
            <a:br>
              <a:rPr lang="nl-NL" i="1" dirty="0"/>
            </a:br>
            <a:r>
              <a:rPr lang="nl-NL" i="1" dirty="0">
                <a:sym typeface="Wingdings" pitchFamily="2" charset="2"/>
              </a:rPr>
              <a:t> Leven mee komt van meeleven, dus je noteert </a:t>
            </a:r>
            <a:r>
              <a:rPr lang="nl-NL" i="1" u="sng" dirty="0">
                <a:sym typeface="Wingdings" pitchFamily="2" charset="2"/>
              </a:rPr>
              <a:t>mee</a:t>
            </a:r>
            <a:r>
              <a:rPr lang="nl-NL" i="1" dirty="0">
                <a:sym typeface="Wingdings" pitchFamily="2" charset="2"/>
              </a:rPr>
              <a:t> ook.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03938630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met WWG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Noteer het WWG van de volgende zinnen:</a:t>
            </a:r>
          </a:p>
          <a:p>
            <a:endParaRPr lang="nl-NL" dirty="0"/>
          </a:p>
          <a:p>
            <a:r>
              <a:rPr lang="nl-NL" dirty="0"/>
              <a:t>Ik heb hard kunnen werken tijdens KWT.</a:t>
            </a:r>
          </a:p>
          <a:p>
            <a:r>
              <a:rPr lang="nl-NL" dirty="0"/>
              <a:t>Deze melk is niet te drinken.</a:t>
            </a:r>
          </a:p>
          <a:p>
            <a:r>
              <a:rPr lang="nl-NL" dirty="0"/>
              <a:t>De docent leest mijn verslag even door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Deze fietsen staan al jaren in de garage.</a:t>
            </a:r>
          </a:p>
          <a:p>
            <a:r>
              <a:rPr lang="nl-NL" dirty="0" smtClean="0"/>
              <a:t>Wanneer hebben jullie voor het laatst gefietst?</a:t>
            </a:r>
          </a:p>
          <a:p>
            <a:r>
              <a:rPr lang="nl-NL" dirty="0" smtClean="0"/>
              <a:t>Hoe hebben jullie dit kunnen doen?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633723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Lijdend voorwerp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Wat (Wie) + gezegde + onderwerp?</a:t>
            </a:r>
          </a:p>
          <a:p>
            <a:endParaRPr lang="nl-NL" dirty="0"/>
          </a:p>
          <a:p>
            <a:r>
              <a:rPr lang="nl-NL" dirty="0"/>
              <a:t>Het lijdend voorwerp</a:t>
            </a:r>
            <a:r>
              <a:rPr lang="nl-NL" b="1" dirty="0"/>
              <a:t> </a:t>
            </a:r>
            <a:r>
              <a:rPr lang="nl-NL" b="1" i="1" dirty="0"/>
              <a:t>ondergaat</a:t>
            </a:r>
            <a:r>
              <a:rPr lang="nl-NL" dirty="0"/>
              <a:t> de handeling.</a:t>
            </a:r>
          </a:p>
          <a:p>
            <a:pPr fontAlgn="base"/>
            <a:r>
              <a:rPr lang="nl-NL" dirty="0"/>
              <a:t>Niet in iedere zin staat een lijdend voorwerp.</a:t>
            </a:r>
          </a:p>
          <a:p>
            <a:pPr fontAlgn="base"/>
            <a:r>
              <a:rPr lang="nl-NL" dirty="0"/>
              <a:t>In een zin met een naamwoordelijk gezegde staat nooit een lijdend voorwerp.</a:t>
            </a:r>
          </a:p>
          <a:p>
            <a:pPr fontAlgn="base"/>
            <a:endParaRPr lang="nl-NL" dirty="0"/>
          </a:p>
          <a:p>
            <a:pPr fontAlgn="base"/>
            <a:r>
              <a:rPr lang="nl-NL" sz="2200" b="1" dirty="0"/>
              <a:t>Controle</a:t>
            </a:r>
          </a:p>
          <a:p>
            <a:pPr fontAlgn="base"/>
            <a:r>
              <a:rPr lang="nl-NL" sz="2200" dirty="0"/>
              <a:t>Wil je zeker weten of je te maken hebt met een lijdend voorwerp, dan kun je het zinsdeel vervangen door een persoonlijk voornaamwoord.  	</a:t>
            </a:r>
            <a:r>
              <a:rPr lang="nl-NL" sz="2200" i="1" dirty="0"/>
              <a:t>me, mij, jou, je, hem, haar, </a:t>
            </a:r>
            <a:r>
              <a:rPr lang="nl-NL" sz="2200" b="1" i="1" dirty="0"/>
              <a:t>het</a:t>
            </a:r>
            <a:r>
              <a:rPr lang="nl-NL" sz="2200" i="1" dirty="0"/>
              <a:t>, ons, jullie, hen, ze</a:t>
            </a:r>
          </a:p>
          <a:p>
            <a:pPr fontAlgn="base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9386306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met het lijdend voorwerp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Noteer het lijdend voorwerp in de volgende zinnen:</a:t>
            </a:r>
            <a:br>
              <a:rPr lang="nl-NL" dirty="0"/>
            </a:br>
            <a:endParaRPr lang="nl-NL" dirty="0"/>
          </a:p>
          <a:p>
            <a:pPr lvl="1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Mijn zusje eet elke dag haar fruit.</a:t>
            </a:r>
          </a:p>
          <a:p>
            <a:pPr lvl="1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Mijn vader en moeder maken een tekening.</a:t>
            </a:r>
          </a:p>
          <a:p>
            <a:pPr lvl="1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Ik schrijf een brief aan mijn moeder.</a:t>
            </a:r>
          </a:p>
          <a:p>
            <a:pPr lvl="1">
              <a:lnSpc>
                <a:spcPct val="150000"/>
              </a:lnSpc>
            </a:pPr>
            <a:r>
              <a:rPr lang="nl-NL" dirty="0">
                <a:solidFill>
                  <a:schemeClr val="tx1"/>
                </a:solidFill>
              </a:rPr>
              <a:t>De hond heeft de man gebeten in zijn </a:t>
            </a:r>
            <a:r>
              <a:rPr lang="nl-NL" dirty="0" smtClean="0">
                <a:solidFill>
                  <a:schemeClr val="tx1"/>
                </a:solidFill>
              </a:rPr>
              <a:t>been.</a:t>
            </a:r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549334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 met het lijdend voorwerp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nl-NL" dirty="0" smtClean="0"/>
              <a:t>Na het douchen trok Anne direct haar pyjama aan.</a:t>
            </a:r>
          </a:p>
          <a:p>
            <a:pPr>
              <a:lnSpc>
                <a:spcPct val="150000"/>
              </a:lnSpc>
            </a:pPr>
            <a:r>
              <a:rPr lang="nl-NL" dirty="0"/>
              <a:t>Ons buurmeisje heeft mooie bloemen aan ons gegeven.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Hoe vaak heb jij dat museum bezocht?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Mijn </a:t>
            </a:r>
            <a:r>
              <a:rPr lang="nl-NL" dirty="0"/>
              <a:t>moeder naaide die knoop weer aan mijn broek</a:t>
            </a:r>
            <a:r>
              <a:rPr lang="nl-NL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Iedere week geven zij hun lieve hond een lekker koekje.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9195966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Meewerkend voorwerp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i="1" dirty="0"/>
              <a:t>Zoals de naam al zegt werkt een meewerkend voorwerp mee aan de handeling.</a:t>
            </a:r>
          </a:p>
          <a:p>
            <a:endParaRPr lang="nl-NL" i="1" dirty="0"/>
          </a:p>
          <a:p>
            <a:r>
              <a:rPr lang="nl-NL" dirty="0"/>
              <a:t>Aan (of voor) </a:t>
            </a:r>
            <a:r>
              <a:rPr lang="nl-NL" b="1" dirty="0"/>
              <a:t>wie</a:t>
            </a:r>
            <a:r>
              <a:rPr lang="nl-NL" dirty="0"/>
              <a:t> + gezegde + onderwerp (+ lijdend voorwerp)?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Voor wie </a:t>
            </a:r>
            <a:r>
              <a:rPr lang="nl-N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 </a:t>
            </a:r>
            <a:r>
              <a:rPr lang="nl-NL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mvw</a:t>
            </a:r>
            <a:r>
              <a:rPr lang="nl-NL" sz="2400" i="1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/>
            </a:r>
            <a:br>
              <a:rPr lang="nl-NL" sz="2400" i="1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</a:br>
            <a:r>
              <a:rPr lang="nl-N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Voor een ding  plaats  </a:t>
            </a:r>
            <a:r>
              <a:rPr lang="nl-NL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bwb</a:t>
            </a:r>
            <a:endParaRPr lang="nl-NL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652264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met het meewerkend voorwerp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/>
              <a:t>Noteer het meewerkend voorwerp:</a:t>
            </a:r>
            <a:br>
              <a:rPr lang="nl-NL" dirty="0"/>
            </a:br>
            <a:endParaRPr lang="nl-NL" dirty="0"/>
          </a:p>
          <a:p>
            <a:pPr>
              <a:lnSpc>
                <a:spcPct val="150000"/>
              </a:lnSpc>
            </a:pPr>
            <a:r>
              <a:rPr lang="nl-NL" sz="2800" dirty="0"/>
              <a:t>Ik schrijf een brief aan mijn moeder.</a:t>
            </a:r>
          </a:p>
          <a:p>
            <a:pPr>
              <a:lnSpc>
                <a:spcPct val="150000"/>
              </a:lnSpc>
            </a:pPr>
            <a:r>
              <a:rPr lang="nl-NL" sz="2800" dirty="0"/>
              <a:t>Zij kocht een ticket voor mij.</a:t>
            </a:r>
          </a:p>
          <a:p>
            <a:pPr>
              <a:lnSpc>
                <a:spcPct val="150000"/>
              </a:lnSpc>
            </a:pPr>
            <a:r>
              <a:rPr lang="nl-NL" sz="2800" dirty="0"/>
              <a:t>Mijn vader leende mijn zus wat geld.</a:t>
            </a:r>
          </a:p>
          <a:p>
            <a:r>
              <a:rPr lang="nl-NL" sz="2800" dirty="0" smtClean="0"/>
              <a:t>Voor het feest begon, gaf ik </a:t>
            </a:r>
            <a:r>
              <a:rPr lang="nl-NL" sz="2800" dirty="0"/>
              <a:t>de hond een lekker koekje.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8806580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 met pv, ow, gezegde, </a:t>
            </a:r>
            <a:r>
              <a:rPr lang="nl-NL" dirty="0" err="1" smtClean="0"/>
              <a:t>lvw</a:t>
            </a:r>
            <a:r>
              <a:rPr lang="nl-NL" dirty="0" smtClean="0"/>
              <a:t>, </a:t>
            </a:r>
            <a:r>
              <a:rPr lang="nl-NL" dirty="0" err="1" smtClean="0"/>
              <a:t>mvw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8856984" cy="46805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/>
              <a:t>Iedere week geven zij hun lieve hond een lekker koekje.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Mijn </a:t>
            </a:r>
            <a:r>
              <a:rPr lang="nl-NL" dirty="0"/>
              <a:t>moeder naaide </a:t>
            </a:r>
            <a:r>
              <a:rPr lang="nl-NL" dirty="0" smtClean="0"/>
              <a:t>die </a:t>
            </a:r>
            <a:r>
              <a:rPr lang="nl-NL" dirty="0"/>
              <a:t>knoop weer aan mijn broek</a:t>
            </a:r>
            <a:r>
              <a:rPr lang="nl-NL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Mijn vader leende me wat geld.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Gisteren kocht mijn zusje bloemen voor mijn moeder.</a:t>
            </a:r>
          </a:p>
          <a:p>
            <a:pPr>
              <a:lnSpc>
                <a:spcPct val="150000"/>
              </a:lnSpc>
            </a:pPr>
            <a:endParaRPr lang="nl-NL" dirty="0" smtClean="0"/>
          </a:p>
          <a:p>
            <a:pPr>
              <a:lnSpc>
                <a:spcPct val="150000"/>
              </a:lnSpc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030047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l-NL" dirty="0"/>
              <a:t>Wat is het verschil tussen redekundig ontleden en taalkundig ontleden?</a:t>
            </a:r>
          </a:p>
          <a:p>
            <a:pPr>
              <a:lnSpc>
                <a:spcPct val="150000"/>
              </a:lnSpc>
            </a:pPr>
            <a:endParaRPr lang="nl-NL" dirty="0"/>
          </a:p>
          <a:p>
            <a:pPr>
              <a:lnSpc>
                <a:spcPct val="150000"/>
              </a:lnSpc>
            </a:pPr>
            <a:endParaRPr lang="nl-NL" dirty="0"/>
          </a:p>
          <a:p>
            <a:pPr>
              <a:lnSpc>
                <a:spcPct val="150000"/>
              </a:lnSpc>
            </a:pPr>
            <a:r>
              <a:rPr lang="nl-NL" dirty="0"/>
              <a:t>R E       D E      K U N D I G </a:t>
            </a:r>
          </a:p>
          <a:p>
            <a:pPr>
              <a:lnSpc>
                <a:spcPct val="150000"/>
              </a:lnSpc>
            </a:pPr>
            <a:r>
              <a:rPr lang="nl-NL" dirty="0"/>
              <a:t>T A </a:t>
            </a:r>
            <a:r>
              <a:rPr lang="nl-NL" dirty="0" err="1"/>
              <a:t>A</a:t>
            </a:r>
            <a:r>
              <a:rPr lang="nl-NL" dirty="0"/>
              <a:t> L K U N D I G</a:t>
            </a:r>
          </a:p>
        </p:txBody>
      </p:sp>
    </p:spTree>
    <p:extLst>
      <p:ext uri="{BB962C8B-B14F-4D97-AF65-F5344CB8AC3E}">
        <p14:creationId xmlns:p14="http://schemas.microsoft.com/office/powerpoint/2010/main" val="1688524251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Bijwoordelijke bepaling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Een bijwoordelijke bepaling (</a:t>
            </a:r>
            <a:r>
              <a:rPr lang="nl-NL" dirty="0" err="1"/>
              <a:t>bwb</a:t>
            </a:r>
            <a:r>
              <a:rPr lang="nl-NL" dirty="0"/>
              <a:t>) kan iets zeggen over het gezegde, over de tijd, plaats of reden. </a:t>
            </a:r>
            <a:br>
              <a:rPr lang="nl-NL" dirty="0"/>
            </a:br>
            <a:r>
              <a:rPr lang="nl-NL" dirty="0"/>
              <a:t>In een zin kunnen meerdere bepalingen voorkomen.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 bijwoordelijke bepalingen blijven over na het benoemen van de zinsdelen.</a:t>
            </a:r>
          </a:p>
          <a:p>
            <a:r>
              <a:rPr lang="nl-NL" sz="2400" i="1" dirty="0"/>
              <a:t>Waar? Waarheen? Waarover? Waarom? Waardoor? Waarvandaan? Wanneer? Hoe? Met wie? </a:t>
            </a:r>
            <a:r>
              <a:rPr lang="nl-NL" sz="2400" i="1" dirty="0" err="1"/>
              <a:t>Etc</a:t>
            </a:r>
            <a:r>
              <a:rPr lang="nl-NL" sz="2400" i="1" dirty="0"/>
              <a:t>…</a:t>
            </a:r>
          </a:p>
          <a:p>
            <a:r>
              <a:rPr lang="nl-NL" sz="2400" i="1" dirty="0"/>
              <a:t>Ook de losse woorden zijn </a:t>
            </a:r>
            <a:r>
              <a:rPr lang="nl-NL" sz="2400" i="1" dirty="0" err="1"/>
              <a:t>bwb</a:t>
            </a:r>
            <a:r>
              <a:rPr lang="nl-NL" sz="2400" i="1" dirty="0"/>
              <a:t/>
            </a:r>
            <a:br>
              <a:rPr lang="nl-NL" sz="2400" i="1" dirty="0"/>
            </a:br>
            <a:r>
              <a:rPr lang="nl-NL" sz="2400" i="1" dirty="0"/>
              <a:t>	Niet, nooit, altijd, toch, waarom, hoe</a:t>
            </a:r>
          </a:p>
          <a:p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178806580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met </a:t>
            </a:r>
            <a:r>
              <a:rPr lang="nl-NL" dirty="0" err="1"/>
              <a:t>bwb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/>
              <a:t>Ik wilde die winterjas niet passen.</a:t>
            </a:r>
          </a:p>
          <a:p>
            <a:pPr>
              <a:lnSpc>
                <a:spcPct val="150000"/>
              </a:lnSpc>
            </a:pPr>
            <a:r>
              <a:rPr lang="nl-NL" dirty="0"/>
              <a:t>Gisteren ging ik met mijn moeder shoppen.</a:t>
            </a:r>
          </a:p>
          <a:p>
            <a:pPr>
              <a:lnSpc>
                <a:spcPct val="150000"/>
              </a:lnSpc>
            </a:pPr>
            <a:r>
              <a:rPr lang="nl-NL" dirty="0"/>
              <a:t>Ik wil nu naar huis.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3467596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Overzicht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b="1" dirty="0"/>
              <a:t>PV</a:t>
            </a:r>
          </a:p>
          <a:p>
            <a:pPr>
              <a:lnSpc>
                <a:spcPct val="150000"/>
              </a:lnSpc>
            </a:pPr>
            <a:r>
              <a:rPr lang="nl-NL" b="1" dirty="0"/>
              <a:t>OW</a:t>
            </a:r>
          </a:p>
          <a:p>
            <a:pPr>
              <a:lnSpc>
                <a:spcPct val="150000"/>
              </a:lnSpc>
            </a:pPr>
            <a:r>
              <a:rPr lang="nl-NL" b="1" dirty="0"/>
              <a:t>GEZ</a:t>
            </a:r>
          </a:p>
          <a:p>
            <a:pPr>
              <a:lnSpc>
                <a:spcPct val="150000"/>
              </a:lnSpc>
            </a:pPr>
            <a:r>
              <a:rPr lang="nl-NL" b="1" dirty="0"/>
              <a:t>LVW</a:t>
            </a:r>
          </a:p>
          <a:p>
            <a:pPr>
              <a:lnSpc>
                <a:spcPct val="150000"/>
              </a:lnSpc>
            </a:pPr>
            <a:r>
              <a:rPr lang="nl-NL" b="1" dirty="0"/>
              <a:t>MVW</a:t>
            </a:r>
          </a:p>
          <a:p>
            <a:pPr>
              <a:lnSpc>
                <a:spcPct val="150000"/>
              </a:lnSpc>
            </a:pPr>
            <a:r>
              <a:rPr lang="nl-NL" b="1" dirty="0"/>
              <a:t>BWB</a:t>
            </a:r>
          </a:p>
        </p:txBody>
      </p:sp>
    </p:spTree>
    <p:extLst>
      <p:ext uri="{BB962C8B-B14F-4D97-AF65-F5344CB8AC3E}">
        <p14:creationId xmlns:p14="http://schemas.microsoft.com/office/powerpoint/2010/main" val="3574480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77913" y="17190"/>
            <a:ext cx="8534400" cy="758952"/>
          </a:xfrm>
        </p:spPr>
        <p:txBody>
          <a:bodyPr/>
          <a:lstStyle/>
          <a:p>
            <a:r>
              <a:rPr lang="nl-NL" b="1" dirty="0" smtClean="0"/>
              <a:t>Oefenen met benoemen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62736" cy="45720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nl-NL" dirty="0" smtClean="0"/>
              <a:t>Met </a:t>
            </a:r>
            <a:r>
              <a:rPr lang="nl-NL" dirty="0"/>
              <a:t>een </a:t>
            </a:r>
            <a:r>
              <a:rPr lang="nl-NL" dirty="0" smtClean="0"/>
              <a:t>woedende </a:t>
            </a:r>
            <a:r>
              <a:rPr lang="nl-NL" dirty="0"/>
              <a:t>blik </a:t>
            </a:r>
            <a:r>
              <a:rPr lang="nl-NL" dirty="0" smtClean="0"/>
              <a:t>sloeg de man tegen de muur.</a:t>
            </a:r>
          </a:p>
          <a:p>
            <a:pPr>
              <a:lnSpc>
                <a:spcPct val="200000"/>
              </a:lnSpc>
            </a:pPr>
            <a:r>
              <a:rPr lang="nl-NL" dirty="0" smtClean="0"/>
              <a:t>Thuis schreef ze een lange brief aan haar docent.</a:t>
            </a:r>
          </a:p>
          <a:p>
            <a:pPr>
              <a:lnSpc>
                <a:spcPct val="200000"/>
              </a:lnSpc>
            </a:pPr>
            <a:r>
              <a:rPr lang="nl-NL" dirty="0"/>
              <a:t>Morgen koop ik een nieuwe crème voor je bij de Etos</a:t>
            </a:r>
            <a:r>
              <a:rPr lang="nl-NL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nl-NL" dirty="0"/>
              <a:t>Iedere </a:t>
            </a:r>
            <a:r>
              <a:rPr lang="nl-NL" dirty="0" smtClean="0"/>
              <a:t>dag </a:t>
            </a:r>
            <a:r>
              <a:rPr lang="nl-NL" dirty="0"/>
              <a:t>geven zij </a:t>
            </a:r>
            <a:r>
              <a:rPr lang="nl-NL" dirty="0" smtClean="0"/>
              <a:t>hun dochter een sappige appel.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-261639" y="332656"/>
            <a:ext cx="9613504" cy="75895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1600" i="1" dirty="0" smtClean="0"/>
              <a:t>persoonsvorm, onderwerp, lijdend voorwerp, meewerkend voorwerp, bijwoordelijke bepaling</a:t>
            </a:r>
            <a:endParaRPr lang="nl-NL" sz="1600" i="1" dirty="0"/>
          </a:p>
        </p:txBody>
      </p:sp>
    </p:spTree>
    <p:extLst>
      <p:ext uri="{BB962C8B-B14F-4D97-AF65-F5344CB8AC3E}">
        <p14:creationId xmlns:p14="http://schemas.microsoft.com/office/powerpoint/2010/main" val="4282849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Persoonsvorm</a:t>
            </a:r>
          </a:p>
          <a:p>
            <a:r>
              <a:rPr lang="nl-NL" dirty="0"/>
              <a:t>Zinsdelen</a:t>
            </a:r>
          </a:p>
          <a:p>
            <a:r>
              <a:rPr lang="nl-NL" dirty="0"/>
              <a:t>Onderwerp</a:t>
            </a:r>
          </a:p>
          <a:p>
            <a:r>
              <a:rPr lang="nl-NL" dirty="0"/>
              <a:t>Gezegde</a:t>
            </a:r>
          </a:p>
          <a:p>
            <a:r>
              <a:rPr lang="nl-NL" dirty="0"/>
              <a:t>Lijdend voorwerp</a:t>
            </a:r>
          </a:p>
          <a:p>
            <a:r>
              <a:rPr lang="nl-NL" dirty="0"/>
              <a:t>Meewerkend voorwerp</a:t>
            </a:r>
          </a:p>
          <a:p>
            <a:r>
              <a:rPr lang="nl-NL" dirty="0"/>
              <a:t>Bijwoordelijke bepaling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692264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Persoonsvorm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Hoe vind je de persoonsvorm?</a:t>
            </a:r>
          </a:p>
          <a:p>
            <a:endParaRPr lang="nl-NL" dirty="0"/>
          </a:p>
          <a:p>
            <a:r>
              <a:rPr lang="nl-NL" dirty="0"/>
              <a:t>Verander de tijd</a:t>
            </a:r>
          </a:p>
          <a:p>
            <a:r>
              <a:rPr lang="nl-NL" dirty="0"/>
              <a:t>Verander het aantal</a:t>
            </a:r>
          </a:p>
          <a:p>
            <a:r>
              <a:rPr lang="nl-NL" dirty="0"/>
              <a:t>Maak een vraagzin </a:t>
            </a:r>
          </a:p>
          <a:p>
            <a:endParaRPr lang="nl-NL" dirty="0"/>
          </a:p>
          <a:p>
            <a:r>
              <a:rPr lang="nl-NL" i="1" dirty="0"/>
              <a:t>*Persoonsvorm is een werkwoord!</a:t>
            </a:r>
          </a:p>
        </p:txBody>
      </p:sp>
    </p:spTree>
    <p:extLst>
      <p:ext uri="{BB962C8B-B14F-4D97-AF65-F5344CB8AC3E}">
        <p14:creationId xmlns:p14="http://schemas.microsoft.com/office/powerpoint/2010/main" val="32816684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met de persoonsvorm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/>
              <a:t>Dat etui ligt op tafel.</a:t>
            </a:r>
          </a:p>
          <a:p>
            <a:pPr>
              <a:lnSpc>
                <a:spcPct val="150000"/>
              </a:lnSpc>
            </a:pPr>
            <a:r>
              <a:rPr lang="nl-NL" dirty="0"/>
              <a:t>Waarom huilde je vanochtend?</a:t>
            </a:r>
          </a:p>
          <a:p>
            <a:pPr>
              <a:lnSpc>
                <a:spcPct val="150000"/>
              </a:lnSpc>
            </a:pPr>
            <a:r>
              <a:rPr lang="nl-NL" dirty="0"/>
              <a:t>Ik ben naar school gelopen.</a:t>
            </a:r>
          </a:p>
          <a:p>
            <a:pPr>
              <a:lnSpc>
                <a:spcPct val="150000"/>
              </a:lnSpc>
            </a:pPr>
            <a:r>
              <a:rPr lang="nl-NL" dirty="0"/>
              <a:t>Blijf staan!</a:t>
            </a:r>
          </a:p>
          <a:p>
            <a:pPr>
              <a:lnSpc>
                <a:spcPct val="150000"/>
              </a:lnSpc>
            </a:pPr>
            <a:r>
              <a:rPr lang="nl-NL" dirty="0"/>
              <a:t>De vrolijk clown was van zijn stoel gevallen.</a:t>
            </a:r>
          </a:p>
        </p:txBody>
      </p:sp>
    </p:spTree>
    <p:extLst>
      <p:ext uri="{BB962C8B-B14F-4D97-AF65-F5344CB8AC3E}">
        <p14:creationId xmlns:p14="http://schemas.microsoft.com/office/powerpoint/2010/main" val="312461701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Zinsdelen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Een </a:t>
            </a:r>
            <a:r>
              <a:rPr lang="nl-NL"/>
              <a:t>zinsdeel  </a:t>
            </a:r>
            <a:r>
              <a:rPr lang="nl-NL" dirty="0"/>
              <a:t>heeft een bepaalde </a:t>
            </a:r>
            <a:r>
              <a:rPr lang="nl-NL"/>
              <a:t>functie in </a:t>
            </a:r>
            <a:r>
              <a:rPr lang="nl-NL" dirty="0"/>
              <a:t>de </a:t>
            </a:r>
            <a:r>
              <a:rPr lang="nl-NL"/>
              <a:t>zin.</a:t>
            </a:r>
            <a:br>
              <a:rPr lang="nl-NL"/>
            </a:br>
            <a:endParaRPr lang="nl-NL" dirty="0"/>
          </a:p>
          <a:p>
            <a:r>
              <a:rPr lang="nl-NL" dirty="0"/>
              <a:t>Hoe verdeel je een zin in zinsdelen?</a:t>
            </a:r>
          </a:p>
          <a:p>
            <a:endParaRPr lang="nl-NL" dirty="0"/>
          </a:p>
          <a:p>
            <a:pPr>
              <a:lnSpc>
                <a:spcPct val="150000"/>
              </a:lnSpc>
            </a:pPr>
            <a:r>
              <a:rPr lang="nl-NL" b="1" dirty="0"/>
              <a:t>1. Zoek de persoonsvorm.</a:t>
            </a:r>
          </a:p>
          <a:p>
            <a:pPr>
              <a:lnSpc>
                <a:spcPct val="150000"/>
              </a:lnSpc>
            </a:pPr>
            <a:r>
              <a:rPr lang="nl-NL" b="1" dirty="0"/>
              <a:t>2. Iedere woordencombinatie die voor de persoonsvorm kan staan, is één zinsdeel. </a:t>
            </a:r>
          </a:p>
          <a:p>
            <a:pPr>
              <a:lnSpc>
                <a:spcPct val="150000"/>
              </a:lnSpc>
            </a:pPr>
            <a:r>
              <a:rPr lang="nl-NL" b="1" dirty="0"/>
              <a:t>3. Benoem dat zinsdeel…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836909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Ik / loop / naar school.</a:t>
            </a:r>
          </a:p>
          <a:p>
            <a:r>
              <a:rPr lang="nl-NL" dirty="0"/>
              <a:t>Naar school / loop / ik.</a:t>
            </a:r>
          </a:p>
          <a:p>
            <a:r>
              <a:rPr lang="nl-NL" dirty="0" smtClean="0"/>
              <a:t>Loop </a:t>
            </a:r>
            <a:r>
              <a:rPr lang="nl-NL" dirty="0"/>
              <a:t>/ ik / naar school?</a:t>
            </a:r>
          </a:p>
          <a:p>
            <a:endParaRPr lang="nl-NL" dirty="0"/>
          </a:p>
          <a:p>
            <a:r>
              <a:rPr lang="nl-NL" b="1" dirty="0"/>
              <a:t>Mijn hond sprong vrolijk in de lucht.</a:t>
            </a:r>
          </a:p>
          <a:p>
            <a:r>
              <a:rPr lang="nl-NL" dirty="0"/>
              <a:t>Vrolijk / sprong / mijn hond / in de lucht. /</a:t>
            </a:r>
          </a:p>
          <a:p>
            <a:r>
              <a:rPr lang="nl-NL" dirty="0"/>
              <a:t>In de lucht / sprong / vrolijk / mijn hond. /</a:t>
            </a:r>
          </a:p>
          <a:p>
            <a:endParaRPr lang="nl-NL" dirty="0"/>
          </a:p>
          <a:p>
            <a:r>
              <a:rPr lang="nl-NL" dirty="0"/>
              <a:t>*Woorden die je niet los van elkaar kan zetten, vormen een zinsdeel</a:t>
            </a:r>
            <a:r>
              <a:rPr lang="nl-NL" dirty="0" smtClean="0"/>
              <a:t>.</a:t>
            </a:r>
          </a:p>
          <a:p>
            <a:r>
              <a:rPr lang="nl-NL" dirty="0" smtClean="0"/>
              <a:t>*Je mag nooit de betekenis van de zin veranderen.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7247105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 met verdelen in zinsdelen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 numCol="1"/>
          <a:lstStyle/>
          <a:p>
            <a:pPr marL="0" indent="0">
              <a:buNone/>
            </a:pPr>
            <a:r>
              <a:rPr lang="nl-NL" dirty="0"/>
              <a:t>Verdeel onderstaande zinnen in zinsdelen:</a:t>
            </a:r>
          </a:p>
          <a:p>
            <a:r>
              <a:rPr lang="nl-NL" dirty="0"/>
              <a:t>Ik loop naar school. </a:t>
            </a:r>
          </a:p>
          <a:p>
            <a:r>
              <a:rPr lang="nl-NL" dirty="0"/>
              <a:t>Alle boeken liggen op de tafel.</a:t>
            </a:r>
          </a:p>
          <a:p>
            <a:r>
              <a:rPr lang="nl-NL" dirty="0"/>
              <a:t>Wij antwoorden zo snel mogelijk via de mail.	</a:t>
            </a:r>
          </a:p>
          <a:p>
            <a:endParaRPr lang="nl-NL" dirty="0"/>
          </a:p>
          <a:p>
            <a:r>
              <a:rPr lang="nl-NL" dirty="0"/>
              <a:t>Ik / loop / naar school. / </a:t>
            </a:r>
          </a:p>
          <a:p>
            <a:r>
              <a:rPr lang="nl-NL" dirty="0"/>
              <a:t>Alle boeken / liggen / op de tafel. /</a:t>
            </a:r>
          </a:p>
          <a:p>
            <a:r>
              <a:rPr lang="nl-NL" dirty="0"/>
              <a:t>Wij / antwoorden / zo snel mogelijk / via de mail. /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08111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Oefenen met zinsdelen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107504" y="1527048"/>
            <a:ext cx="8928992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dirty="0" smtClean="0"/>
              <a:t>Vanochtend reed die witte auto door onze straat.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Staat in dit tijdschrift al weer een artikel over Justin </a:t>
            </a:r>
            <a:r>
              <a:rPr lang="nl-NL" dirty="0" err="1" smtClean="0"/>
              <a:t>Bieber</a:t>
            </a:r>
            <a:r>
              <a:rPr lang="nl-NL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Ons buurmeisje heeft mooie bloemen aan ons gegeven.</a:t>
            </a:r>
          </a:p>
          <a:p>
            <a:pPr>
              <a:lnSpc>
                <a:spcPct val="150000"/>
              </a:lnSpc>
            </a:pPr>
            <a:r>
              <a:rPr lang="nl-NL" dirty="0" smtClean="0"/>
              <a:t>Mijn moeder naaide die knoop weer aan mijn broek.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039689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342</TotalTime>
  <Words>707</Words>
  <Application>Microsoft Office PowerPoint</Application>
  <PresentationFormat>Diavoorstelling (4:3)</PresentationFormat>
  <Paragraphs>162</Paragraphs>
  <Slides>23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4" baseType="lpstr">
      <vt:lpstr>Civiel</vt:lpstr>
      <vt:lpstr>Grammatica zinsdelen</vt:lpstr>
      <vt:lpstr>PowerPoint-presentatie</vt:lpstr>
      <vt:lpstr>PowerPoint-presentatie</vt:lpstr>
      <vt:lpstr>Persoonsvorm</vt:lpstr>
      <vt:lpstr>Oefenen met de persoonsvorm</vt:lpstr>
      <vt:lpstr>Zinsdelen</vt:lpstr>
      <vt:lpstr>Voorbeeld</vt:lpstr>
      <vt:lpstr>Oefenen met verdelen in zinsdelen</vt:lpstr>
      <vt:lpstr>Oefenen met zinsdelen</vt:lpstr>
      <vt:lpstr>Onderwerp</vt:lpstr>
      <vt:lpstr>Oefenen met het onderwerp</vt:lpstr>
      <vt:lpstr>Werkwoordelijk gezegde</vt:lpstr>
      <vt:lpstr>Oefenen met WWG</vt:lpstr>
      <vt:lpstr>Lijdend voorwerp</vt:lpstr>
      <vt:lpstr>Oefenen met het lijdend voorwerp</vt:lpstr>
      <vt:lpstr>Oefenen met het lijdend voorwerp</vt:lpstr>
      <vt:lpstr>Meewerkend voorwerp</vt:lpstr>
      <vt:lpstr>Oefenen met het meewerkend voorwerp</vt:lpstr>
      <vt:lpstr>Oefenen met pv, ow, gezegde, lvw, mvw</vt:lpstr>
      <vt:lpstr>Bijwoordelijke bepaling</vt:lpstr>
      <vt:lpstr>Oefenen met bwb</vt:lpstr>
      <vt:lpstr>Overzicht</vt:lpstr>
      <vt:lpstr>Oefenen met benoemen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Grammatica zinsdelen</dc:title>
  <dc:creator>Hester</dc:creator>
  <cp:lastModifiedBy>Hester</cp:lastModifiedBy>
  <cp:revision>21</cp:revision>
  <dcterms:created xsi:type="dcterms:W3CDTF">2017-09-17T14:51:52Z</dcterms:created>
  <dcterms:modified xsi:type="dcterms:W3CDTF">2017-11-16T10:40:08Z</dcterms:modified>
</cp:coreProperties>
</file>